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ExtraBold"/>
      <p:bold r:id="rId27"/>
      <p:boldItalic r:id="rId28"/>
    </p:embeddedFont>
    <p:embeddedFont>
      <p:font typeface="Raleway Light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533BF6E-9AF4-44C0-B1B7-228B6B4AFF28}">
  <a:tblStyle styleId="{B533BF6E-9AF4-44C0-B1B7-228B6B4AFF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ExtraBold-boldItalic.fntdata"/><Relationship Id="rId27" Type="http://schemas.openxmlformats.org/officeDocument/2006/relationships/font" Target="fonts/Raleway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Light-italic.fntdata"/><Relationship Id="rId30" Type="http://schemas.openxmlformats.org/officeDocument/2006/relationships/font" Target="fonts/RalewayLight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RalewayLigh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dcaaa8640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dcaaa864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dcaaa8640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dcaaa864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e0eb93875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e0eb9387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e0eb93875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e0eb9387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e0eb93875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e0eb9387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e0eb93875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e0eb9387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e0eb93875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e0eb9387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e0eb93875_0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e0eb9387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e0eb93875_0_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e0eb9387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e0eb93875_0_1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e0eb9387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e0eb93875_0_1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e0eb93875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e0eb93875_0_2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e0eb93875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dcaaa8640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dcaaa864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dcaaa8640_0_1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dcaaa864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FB6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B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solidFill>
          <a:srgbClr val="FFB6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ed">
  <p:cSld name="BLANK_1">
    <p:bg>
      <p:bgPr>
        <a:solidFill>
          <a:srgbClr val="FFB6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Autodeterminación informativa </a:t>
            </a:r>
            <a:r>
              <a:rPr lang="en" sz="5400">
                <a:solidFill>
                  <a:srgbClr val="FFFFFF"/>
                </a:solidFill>
              </a:rPr>
              <a:t>como</a:t>
            </a:r>
            <a:r>
              <a:rPr lang="en" sz="5400">
                <a:solidFill>
                  <a:srgbClr val="434343"/>
                </a:solidFill>
              </a:rPr>
              <a:t> DDHH autónomo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Hola :)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63" name="Google Shape;63;p13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Soy Pablo Viollier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 pueden encontrar en @pabloviollier o en pablo@derechosdigitales.org</a:t>
            </a:r>
            <a:endParaRPr b="1" sz="3600"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5703" y="101025"/>
            <a:ext cx="1215225" cy="126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923575" y="872550"/>
            <a:ext cx="6864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bit.ly/forointernacionalddhh</a:t>
            </a:r>
            <a:endParaRPr b="1" sz="30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Derechos humanos de</a:t>
            </a:r>
            <a:r>
              <a:rPr lang="en" sz="3400"/>
              <a:t> </a:t>
            </a:r>
            <a:endParaRPr sz="3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B600"/>
                </a:solidFill>
              </a:rPr>
              <a:t>cuarta generación</a:t>
            </a:r>
            <a:r>
              <a:rPr lang="en" sz="3400">
                <a:solidFill>
                  <a:srgbClr val="FFB600"/>
                </a:solidFill>
              </a:rPr>
              <a:t> </a:t>
            </a:r>
            <a:endParaRPr sz="3400"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922000" y="20896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 discute su naturaleza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Derechos relativos a las próximas generaciones.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Derecho a la comunicación.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Derecho al conocimiento colectivo.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Vinculados a nuevas tecnologías.</a:t>
            </a:r>
            <a:endParaRPr sz="2000"/>
          </a:p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4294967295" type="ctrTitle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B600"/>
                </a:solidFill>
              </a:rPr>
              <a:t>Privacidad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84" name="Google Shape;84;p16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Origen histórico</a:t>
            </a:r>
            <a:endParaRPr/>
          </a:p>
        </p:txBody>
      </p:sp>
      <p:sp>
        <p:nvSpPr>
          <p:cNvPr id="85" name="Google Shape;85;p1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5663400" y="1089250"/>
            <a:ext cx="2369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📚</a:t>
            </a:r>
            <a:endParaRPr sz="1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B600"/>
                </a:solidFill>
              </a:rPr>
              <a:t>Origen histórico </a:t>
            </a:r>
            <a:endParaRPr sz="3000"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594325" y="1382450"/>
            <a:ext cx="5072400" cy="33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“The Right to Privacy” (1890), publicado en Harvard Law Review. (Samuel Warren y Louis Brandeis)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Sugiere la existencia de una “derecho a ser dejado solo” (right to be left alone).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Este derecho sería inferido del derecho a la vida y la propiedad en el common law.</a:t>
            </a:r>
            <a:endParaRPr sz="21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825" y="657050"/>
            <a:ext cx="3160576" cy="316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“Las instantáneas fotográficas y las empresas periodísticas han invadido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los sagrados recintos</a:t>
            </a:r>
            <a:r>
              <a:rPr lang="en" sz="2200"/>
              <a:t> de la vida privada y hogareña; y los numerosos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 ingenios mecánicos </a:t>
            </a:r>
            <a:r>
              <a:rPr lang="en" sz="2200"/>
              <a:t>amenazan con hacer realidad la profecía que reza: ‘lo que se susurre en la intimidad será proclamado a los cuatro vientos’”. </a:t>
            </a:r>
            <a:endParaRPr sz="2200"/>
          </a:p>
          <a:p>
            <a:pPr indent="-368300" lvl="0" marL="4114800" rtl="0" algn="ctr">
              <a:spcBef>
                <a:spcPts val="600"/>
              </a:spcBef>
              <a:spcAft>
                <a:spcPts val="0"/>
              </a:spcAft>
              <a:buSzPts val="2200"/>
              <a:buChar char="-"/>
            </a:pPr>
            <a:r>
              <a:rPr i="0" lang="en" sz="2200"/>
              <a:t>Warren y Brandeis, 1890</a:t>
            </a:r>
            <a:endParaRPr i="0" sz="2200"/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Evolución del </a:t>
            </a:r>
            <a:r>
              <a:rPr lang="en" sz="3400">
                <a:solidFill>
                  <a:srgbClr val="FFB600"/>
                </a:solidFill>
              </a:rPr>
              <a:t>derecho</a:t>
            </a:r>
            <a:r>
              <a:rPr lang="en" sz="3000">
                <a:solidFill>
                  <a:srgbClr val="FFB600"/>
                </a:solidFill>
              </a:rPr>
              <a:t> </a:t>
            </a:r>
            <a:endParaRPr sz="3400"/>
          </a:p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2500" y="891775"/>
            <a:ext cx="2691900" cy="26985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8" name="Google Shape;108;p19"/>
          <p:cNvGraphicFramePr/>
          <p:nvPr/>
        </p:nvGraphicFramePr>
        <p:xfrm>
          <a:off x="922000" y="186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{B533BF6E-9AF4-44C0-B1B7-228B6B4AFF28}</a:tableStyleId>
              </a:tblPr>
              <a:tblGrid>
                <a:gridCol w="2044225"/>
                <a:gridCol w="2044225"/>
              </a:tblGrid>
              <a:tr h="860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Privacidad negativa</a:t>
                      </a:r>
                      <a:endParaRPr b="1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Exclusión</a:t>
                      </a:r>
                      <a:endParaRPr b="1"/>
                    </a:p>
                  </a:txBody>
                  <a:tcPr marT="91425" marB="91425" marR="91425" marL="91425" anchor="ctr"/>
                </a:tc>
              </a:tr>
              <a:tr h="860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Privacidad positiva</a:t>
                      </a:r>
                      <a:endParaRPr b="1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Autodeterminación</a:t>
                      </a:r>
                      <a:endParaRPr b="1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891375" y="657050"/>
            <a:ext cx="4206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3200"/>
              <a:buAutoNum type="arabicPeriod"/>
            </a:pPr>
            <a:r>
              <a:rPr lang="en" sz="3200">
                <a:solidFill>
                  <a:srgbClr val="FFB600"/>
                </a:solidFill>
              </a:rPr>
              <a:t>Forma de infracción</a:t>
            </a:r>
            <a:endParaRPr sz="3600"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606225" y="1923000"/>
            <a:ext cx="50694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El derecho puede afectarse o restringirse de forma indirecta.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Es necesario tener en consideración un factor subjetivo.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Genera un “efecto inhibitorio”.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También existe en otros ámbitos (libertad de expresión, políticas públicas, etc).</a:t>
            </a:r>
            <a:endParaRPr sz="2000"/>
          </a:p>
        </p:txBody>
      </p:sp>
      <p:sp>
        <p:nvSpPr>
          <p:cNvPr id="115" name="Google Shape;115;p2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500" y="569875"/>
            <a:ext cx="3016074" cy="301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891375" y="657050"/>
            <a:ext cx="4206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B600"/>
                </a:solidFill>
              </a:rPr>
              <a:t>Caso Wikipedia</a:t>
            </a:r>
            <a:endParaRPr sz="3600"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606225" y="1514450"/>
            <a:ext cx="5632500" cy="33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Contexto: revelaciones del programa NSA/PRISM en junio 2013.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Se generó una disminución del 20% en el tráfico de artículos relacionados con terrorismo, como “al-Qaeda,” “carro bomba” o “Taliban".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Fuente: Jon Penney (2016) Chilling Effects: Online Surveillance and Wikipedia Use</a:t>
            </a:r>
            <a:endParaRPr/>
          </a:p>
        </p:txBody>
      </p:sp>
      <p:sp>
        <p:nvSpPr>
          <p:cNvPr id="123" name="Google Shape;123;p2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3050" y="657051"/>
            <a:ext cx="2551347" cy="292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B600"/>
                </a:solidFill>
              </a:rPr>
              <a:t>2. Derecho llave</a:t>
            </a:r>
            <a:endParaRPr sz="3600"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606225" y="1514450"/>
            <a:ext cx="4491900" cy="33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Condición necesaria para el ejercicio de otros derechos.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200"/>
              <a:buFont typeface="Raleway Light"/>
              <a:buChar char="●"/>
            </a:pPr>
            <a:r>
              <a:rPr lang="en" sz="2200">
                <a:solidFill>
                  <a:schemeClr val="dk2"/>
                </a:solidFill>
              </a:rPr>
              <a:t>Su afectación también inhibe otros derechos.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Consecuencias a nivel de discusión pública, vida privada y esfera íntima. </a:t>
            </a:r>
            <a:endParaRPr/>
          </a:p>
        </p:txBody>
      </p:sp>
      <p:sp>
        <p:nvSpPr>
          <p:cNvPr id="131" name="Google Shape;131;p2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50" y="657049"/>
            <a:ext cx="2983850" cy="298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idx="4294967295" type="ctrTitle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B600"/>
                </a:solidFill>
              </a:rPr>
              <a:t>Autodeterminación informativa</a:t>
            </a:r>
            <a:endParaRPr sz="4000">
              <a:solidFill>
                <a:srgbClr val="FFB600"/>
              </a:solidFill>
            </a:endParaRPr>
          </a:p>
        </p:txBody>
      </p:sp>
      <p:sp>
        <p:nvSpPr>
          <p:cNvPr id="138" name="Google Shape;138;p23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Un derecho fundamental autónomo</a:t>
            </a:r>
            <a:endParaRPr/>
          </a:p>
        </p:txBody>
      </p:sp>
      <p:sp>
        <p:nvSpPr>
          <p:cNvPr id="139" name="Google Shape;139;p2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3"/>
          <p:cNvSpPr txBox="1"/>
          <p:nvPr/>
        </p:nvSpPr>
        <p:spPr>
          <a:xfrm>
            <a:off x="5663400" y="1089250"/>
            <a:ext cx="2369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📚</a:t>
            </a:r>
            <a:endParaRPr sz="1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891375" y="657050"/>
            <a:ext cx="4299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Autodeterminación</a:t>
            </a:r>
            <a:r>
              <a:rPr lang="en" sz="3400"/>
              <a:t> </a:t>
            </a:r>
            <a:r>
              <a:rPr lang="en" sz="3400">
                <a:solidFill>
                  <a:srgbClr val="FFB600"/>
                </a:solidFill>
              </a:rPr>
              <a:t>informativa</a:t>
            </a:r>
            <a:endParaRPr sz="3400"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606225" y="1923000"/>
            <a:ext cx="52812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Facultad de toda persona para ejercer control sobre la información personal que le concierne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Es un ejercicio de la libertad.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No necesariamente se vincula a la </a:t>
            </a:r>
            <a:r>
              <a:rPr lang="en" sz="2000">
                <a:solidFill>
                  <a:schemeClr val="dk2"/>
                </a:solidFill>
              </a:rPr>
              <a:t>privacidad</a:t>
            </a:r>
            <a:r>
              <a:rPr lang="en" sz="2000">
                <a:solidFill>
                  <a:schemeClr val="dk2"/>
                </a:solidFill>
              </a:rPr>
              <a:t> i.e. se puede ejercer control sobre datos que son públicos.</a:t>
            </a:r>
            <a:endParaRPr sz="20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47" name="Google Shape;147;p2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525" y="657050"/>
            <a:ext cx="2716875" cy="27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606225" y="657050"/>
            <a:ext cx="38505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</a:rPr>
              <a:t>Importancia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606225" y="1514450"/>
            <a:ext cx="5062800" cy="33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Permite a los personas controlar su identidad y ejercer los atributos de su personalidad.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Es una herramienta para defenderse del perfilamiento en línea.  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Entrega a las personas el control, estableciendo límites claros de qué datos se pueden procesar y bajo qué condiciones.</a:t>
            </a:r>
            <a:endParaRPr sz="19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55" name="Google Shape;155;p2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8922" y="657050"/>
            <a:ext cx="2935478" cy="29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El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vínculo</a:t>
            </a:r>
            <a:r>
              <a:rPr lang="en" sz="3600"/>
              <a:t> con mis datos</a:t>
            </a:r>
            <a:endParaRPr sz="3600"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606225" y="1923000"/>
            <a:ext cx="44919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Data ownership (propiedad)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Vínculo de titularidad</a:t>
            </a:r>
            <a:endParaRPr sz="2200">
              <a:solidFill>
                <a:schemeClr val="dk2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>
                <a:solidFill>
                  <a:schemeClr val="dk2"/>
                </a:solidFill>
              </a:rPr>
              <a:t>Autodeterminación informativa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¿Qué pasa con los datos inferidos?</a:t>
            </a:r>
            <a:endParaRPr/>
          </a:p>
        </p:txBody>
      </p: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8125" y="933537"/>
            <a:ext cx="3399425" cy="327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¿Cuáles son mis </a:t>
            </a:r>
            <a:r>
              <a:rPr lang="en" sz="3600">
                <a:solidFill>
                  <a:srgbClr val="FFB600"/>
                </a:solidFill>
              </a:rPr>
              <a:t>derechos?</a:t>
            </a:r>
            <a:endParaRPr sz="3600"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606225" y="1923000"/>
            <a:ext cx="44919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b="1" lang="en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</a:t>
            </a:r>
            <a:r>
              <a:rPr lang="en" sz="2200">
                <a:solidFill>
                  <a:schemeClr val="dk2"/>
                </a:solidFill>
              </a:rPr>
              <a:t>cceso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R</a:t>
            </a:r>
            <a:r>
              <a:rPr lang="en" sz="2200">
                <a:solidFill>
                  <a:schemeClr val="dk2"/>
                </a:solidFill>
              </a:rPr>
              <a:t>ectificación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en" sz="2200">
                <a:solidFill>
                  <a:schemeClr val="dk2"/>
                </a:solidFill>
              </a:rPr>
              <a:t>ancelación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en" sz="2200">
                <a:solidFill>
                  <a:schemeClr val="dk2"/>
                </a:solidFill>
              </a:rPr>
              <a:t>posición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Portabilidad (todavía no está vigente)</a:t>
            </a:r>
            <a:endParaRPr sz="22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71" name="Google Shape;171;p2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2" name="Google Shape;1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3325" y="657050"/>
            <a:ext cx="3741075" cy="328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8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Gracias</a:t>
            </a:r>
            <a:r>
              <a:rPr lang="en" sz="9600">
                <a:solidFill>
                  <a:srgbClr val="FFB600"/>
                </a:solidFill>
              </a:rPr>
              <a:t>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179" name="Google Shape;179;p28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Preguntas?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Me pueden encontrar en @pabloviollier o en pablo@derechosdigitales.org</a:t>
            </a:r>
            <a:endParaRPr b="1" sz="3600"/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00" y="4153425"/>
            <a:ext cx="1248625" cy="4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