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 showSpecialPlsOnTitleSld="0">
  <p:sldMasterIdLst>
    <p:sldMasterId id="214748365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</p:sldIdLst>
  <p:sldSz cy="5143500" cx="9144000"/>
  <p:notesSz cx="6858000" cy="9144000"/>
  <p:embeddedFontLst>
    <p:embeddedFont>
      <p:font typeface="Raleway"/>
      <p:regular r:id="rId26"/>
      <p:bold r:id="rId27"/>
      <p:italic r:id="rId28"/>
      <p:boldItalic r:id="rId29"/>
    </p:embeddedFont>
    <p:embeddedFont>
      <p:font typeface="Raleway ExtraBold"/>
      <p:bold r:id="rId30"/>
      <p:boldItalic r:id="rId31"/>
    </p:embeddedFont>
    <p:embeddedFont>
      <p:font typeface="Raleway Light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Raleway-regular.fntdata"/><Relationship Id="rId25" Type="http://schemas.openxmlformats.org/officeDocument/2006/relationships/slide" Target="slides/slide21.xml"/><Relationship Id="rId28" Type="http://schemas.openxmlformats.org/officeDocument/2006/relationships/font" Target="fonts/Raleway-italic.fntdata"/><Relationship Id="rId27" Type="http://schemas.openxmlformats.org/officeDocument/2006/relationships/font" Target="fonts/Raleway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Raleway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RalewayExtraBold-boldItalic.fntdata"/><Relationship Id="rId30" Type="http://schemas.openxmlformats.org/officeDocument/2006/relationships/font" Target="fonts/RalewayExtraBold-bold.fntdata"/><Relationship Id="rId11" Type="http://schemas.openxmlformats.org/officeDocument/2006/relationships/slide" Target="slides/slide7.xml"/><Relationship Id="rId33" Type="http://schemas.openxmlformats.org/officeDocument/2006/relationships/font" Target="fonts/RalewayLight-bold.fntdata"/><Relationship Id="rId10" Type="http://schemas.openxmlformats.org/officeDocument/2006/relationships/slide" Target="slides/slide6.xml"/><Relationship Id="rId32" Type="http://schemas.openxmlformats.org/officeDocument/2006/relationships/font" Target="fonts/RalewayLight-regular.fntdata"/><Relationship Id="rId13" Type="http://schemas.openxmlformats.org/officeDocument/2006/relationships/slide" Target="slides/slide9.xml"/><Relationship Id="rId35" Type="http://schemas.openxmlformats.org/officeDocument/2006/relationships/font" Target="fonts/RalewayLight-boldItalic.fntdata"/><Relationship Id="rId12" Type="http://schemas.openxmlformats.org/officeDocument/2006/relationships/slide" Target="slides/slide8.xml"/><Relationship Id="rId34" Type="http://schemas.openxmlformats.org/officeDocument/2006/relationships/font" Target="fonts/RalewayLight-italic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806cc41ac0_0_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806cc41ac0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5dcaaa8640_0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5dcaaa864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806cc41ac0_0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806cc41ac0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5dcaaa8640_0_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5dcaaa8640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5dcaaa8640_0_15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5dcaaa8640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806cc41ac0_0_1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806cc41ac0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806cc41ac0_0_11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806cc41ac0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806cc41ac0_0_1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806cc41ac0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806cc41ac0_0_2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806cc41ac0_0_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806cc41ac0_0_1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806cc41ac0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806cc41ac0_0_29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806cc41ac0_0_2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806cc41ac0_0_3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806cc41ac0_0_3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806cc41ac0_0_3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806cc41ac0_0_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806cc41ac0_0_3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806cc41ac0_0_3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806cc41ac0_0_3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806cc41ac0_0_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806cc41ac0_0_33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806cc41ac0_0_3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806cc41ac0_0_34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806cc41ac0_0_3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bg>
      <p:bgPr>
        <a:solidFill>
          <a:srgbClr val="FFB600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FFFF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685800" y="3287213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">
    <p:bg>
      <p:bgPr>
        <a:solidFill>
          <a:srgbClr val="FFB600"/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43434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685800" y="2726342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685800" y="3830653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TITLE_1_1">
    <p:bg>
      <p:bgPr>
        <a:solidFill>
          <a:srgbClr val="FFB600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/>
          <p:nvPr/>
        </p:nvSpPr>
        <p:spPr>
          <a:xfrm flipH="1"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43434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757200" y="2161800"/>
            <a:ext cx="56298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419100" lvl="0" marL="457200" rtl="0" algn="ctr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i="1" sz="3000">
                <a:solidFill>
                  <a:srgbClr val="434343"/>
                </a:solidFill>
              </a:defRPr>
            </a:lvl1pPr>
            <a:lvl2pPr indent="-419100" lvl="1" marL="91440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i="1" sz="3000">
                <a:solidFill>
                  <a:srgbClr val="434343"/>
                </a:solidFill>
              </a:defRPr>
            </a:lvl2pPr>
            <a:lvl3pPr indent="-419100" lvl="2" marL="137160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i="1" sz="3000">
                <a:solidFill>
                  <a:srgbClr val="434343"/>
                </a:solidFill>
              </a:defRPr>
            </a:lvl3pPr>
            <a:lvl4pPr indent="-419100" lvl="3" marL="182880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i="1" sz="3000">
                <a:solidFill>
                  <a:srgbClr val="434343"/>
                </a:solidFill>
              </a:defRPr>
            </a:lvl4pPr>
            <a:lvl5pPr indent="-419100" lvl="4" marL="228600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i="1" sz="3000">
                <a:solidFill>
                  <a:srgbClr val="434343"/>
                </a:solidFill>
              </a:defRPr>
            </a:lvl5pPr>
            <a:lvl6pPr indent="-419100" lvl="5" marL="274320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i="1" sz="3000">
                <a:solidFill>
                  <a:srgbClr val="434343"/>
                </a:solidFill>
              </a:defRPr>
            </a:lvl6pPr>
            <a:lvl7pPr indent="-419100" lvl="6" marL="320040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●"/>
              <a:defRPr i="1" sz="3000">
                <a:solidFill>
                  <a:srgbClr val="434343"/>
                </a:solidFill>
              </a:defRPr>
            </a:lvl7pPr>
            <a:lvl8pPr indent="-419100" lvl="7" marL="365760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○"/>
              <a:defRPr i="1" sz="3000">
                <a:solidFill>
                  <a:srgbClr val="434343"/>
                </a:solidFill>
              </a:defRPr>
            </a:lvl8pPr>
            <a:lvl9pPr indent="-419100" lvl="8" marL="411480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Char char="■"/>
              <a:defRPr i="1" sz="30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19" name="Google Shape;19;p4"/>
          <p:cNvSpPr txBox="1"/>
          <p:nvPr/>
        </p:nvSpPr>
        <p:spPr>
          <a:xfrm>
            <a:off x="205550" y="75075"/>
            <a:ext cx="7995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“</a:t>
            </a:r>
            <a:endParaRPr b="1" sz="12000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B6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5"/>
          <p:cNvSpPr txBox="1"/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922000" y="1885951"/>
            <a:ext cx="6866100" cy="236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Clr>
                <a:srgbClr val="FFB600"/>
              </a:buClr>
              <a:buSzPts val="18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FFB600"/>
                </a:solidFill>
              </a:defRPr>
            </a:lvl1pPr>
            <a:lvl2pPr lvl="1">
              <a:buNone/>
              <a:defRPr>
                <a:solidFill>
                  <a:srgbClr val="FFB600"/>
                </a:solidFill>
              </a:defRPr>
            </a:lvl2pPr>
            <a:lvl3pPr lvl="2">
              <a:buNone/>
              <a:defRPr>
                <a:solidFill>
                  <a:srgbClr val="FFB600"/>
                </a:solidFill>
              </a:defRPr>
            </a:lvl3pPr>
            <a:lvl4pPr lvl="3">
              <a:buNone/>
              <a:defRPr>
                <a:solidFill>
                  <a:srgbClr val="FFB600"/>
                </a:solidFill>
              </a:defRPr>
            </a:lvl4pPr>
            <a:lvl5pPr lvl="4">
              <a:buNone/>
              <a:defRPr>
                <a:solidFill>
                  <a:srgbClr val="FFB600"/>
                </a:solidFill>
              </a:defRPr>
            </a:lvl5pPr>
            <a:lvl6pPr lvl="5">
              <a:buNone/>
              <a:defRPr>
                <a:solidFill>
                  <a:srgbClr val="FFB600"/>
                </a:solidFill>
              </a:defRPr>
            </a:lvl6pPr>
            <a:lvl7pPr lvl="6">
              <a:buNone/>
              <a:defRPr>
                <a:solidFill>
                  <a:srgbClr val="FFB600"/>
                </a:solidFill>
              </a:defRPr>
            </a:lvl7pPr>
            <a:lvl8pPr lvl="7">
              <a:buNone/>
              <a:defRPr>
                <a:solidFill>
                  <a:srgbClr val="FFB600"/>
                </a:solidFill>
              </a:defRPr>
            </a:lvl8pPr>
            <a:lvl9pPr lvl="8">
              <a:buNone/>
              <a:defRPr>
                <a:solidFill>
                  <a:srgbClr val="FFB6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B6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6"/>
          <p:cNvSpPr txBox="1"/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922000" y="1887378"/>
            <a:ext cx="3543300" cy="30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2" type="body"/>
          </p:nvPr>
        </p:nvSpPr>
        <p:spPr>
          <a:xfrm>
            <a:off x="4678687" y="1887378"/>
            <a:ext cx="3543300" cy="30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_AND_TWO_COLUMNS_1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B6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7"/>
          <p:cNvSpPr txBox="1"/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922000" y="1930500"/>
            <a:ext cx="2332200" cy="29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36" name="Google Shape;36;p7"/>
          <p:cNvSpPr txBox="1"/>
          <p:nvPr>
            <p:ph idx="2" type="body"/>
          </p:nvPr>
        </p:nvSpPr>
        <p:spPr>
          <a:xfrm>
            <a:off x="3373778" y="1930500"/>
            <a:ext cx="2332200" cy="29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37" name="Google Shape;37;p7"/>
          <p:cNvSpPr txBox="1"/>
          <p:nvPr>
            <p:ph idx="3" type="body"/>
          </p:nvPr>
        </p:nvSpPr>
        <p:spPr>
          <a:xfrm>
            <a:off x="5825557" y="1930500"/>
            <a:ext cx="2332200" cy="29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B6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8"/>
          <p:cNvSpPr txBox="1"/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B6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9"/>
          <p:cNvSpPr txBox="1"/>
          <p:nvPr>
            <p:ph idx="1" type="body"/>
          </p:nvPr>
        </p:nvSpPr>
        <p:spPr>
          <a:xfrm>
            <a:off x="457200" y="42539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/>
        </p:txBody>
      </p:sp>
      <p:sp>
        <p:nvSpPr>
          <p:cNvPr id="46" name="Google Shape;46;p9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" name="Google Shape;49;p10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B6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colored">
  <p:cSld name="BLANK_1">
    <p:bg>
      <p:bgPr>
        <a:solidFill>
          <a:srgbClr val="FFB600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" name="Google Shape;52;p11"/>
          <p:cNvSpPr/>
          <p:nvPr/>
        </p:nvSpPr>
        <p:spPr>
          <a:xfrm>
            <a:off x="390735" y="379877"/>
            <a:ext cx="8362529" cy="4383746"/>
          </a:xfrm>
          <a:custGeom>
            <a:rect b="b" l="l" r="r" t="t"/>
            <a:pathLst>
              <a:path extrusionOk="0" fill="none" h="149667" w="285508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cap="flat" cmpd="sng" w="19050">
            <a:solidFill>
              <a:srgbClr val="FFFFFF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922000" y="891775"/>
            <a:ext cx="6866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800"/>
              <a:buFont typeface="Raleway ExtraBold"/>
              <a:buNone/>
              <a:defRPr sz="5800">
                <a:solidFill>
                  <a:srgbClr val="434343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922000" y="1885951"/>
            <a:ext cx="6866100" cy="23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Clr>
                <a:srgbClr val="FFB600"/>
              </a:buClr>
              <a:buSzPts val="1800"/>
              <a:buFont typeface="Raleway Light"/>
              <a:buChar char="●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1800"/>
              <a:buFont typeface="Raleway Light"/>
              <a:buChar char="○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1800"/>
              <a:buFont typeface="Raleway Light"/>
              <a:buChar char="■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Light"/>
              <a:buChar char="●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Light"/>
              <a:buChar char="○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Light"/>
              <a:buChar char="■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Light"/>
              <a:buChar char="●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Light"/>
              <a:buChar char="○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aleway Light"/>
              <a:buChar char="■"/>
              <a:defRPr sz="1800">
                <a:solidFill>
                  <a:srgbClr val="666666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1pPr>
            <a:lvl2pPr lvl="1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2pPr>
            <a:lvl3pPr lvl="2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3pPr>
            <a:lvl4pPr lvl="3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4pPr>
            <a:lvl5pPr lvl="4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5pPr>
            <a:lvl6pPr lvl="5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6pPr>
            <a:lvl7pPr lvl="6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7pPr>
            <a:lvl8pPr lvl="7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8pPr>
            <a:lvl9pPr lvl="8" algn="ctr">
              <a:buNone/>
              <a:defRPr sz="1300">
                <a:solidFill>
                  <a:srgbClr val="FFB600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type="ctrTitle"/>
          </p:nvPr>
        </p:nvSpPr>
        <p:spPr>
          <a:xfrm>
            <a:off x="685800" y="3287213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Internet en el 2020 </a:t>
            </a:r>
            <a:r>
              <a:rPr lang="en" sz="5200">
                <a:solidFill>
                  <a:srgbClr val="434343"/>
                </a:solidFill>
              </a:rPr>
              <a:t>¿servicio público, infraestructura crítica o derecho humano?</a:t>
            </a:r>
            <a:endParaRPr sz="5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idx="4294967295" type="ctrTitle"/>
          </p:nvPr>
        </p:nvSpPr>
        <p:spPr>
          <a:xfrm>
            <a:off x="685800" y="1507150"/>
            <a:ext cx="65937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B600"/>
                </a:solidFill>
              </a:rPr>
              <a:t>Hola :)</a:t>
            </a:r>
            <a:endParaRPr sz="9600">
              <a:solidFill>
                <a:srgbClr val="FFB600"/>
              </a:solidFill>
            </a:endParaRPr>
          </a:p>
        </p:txBody>
      </p:sp>
      <p:sp>
        <p:nvSpPr>
          <p:cNvPr id="63" name="Google Shape;63;p13"/>
          <p:cNvSpPr txBox="1"/>
          <p:nvPr>
            <p:ph idx="4294967295" type="subTitle"/>
          </p:nvPr>
        </p:nvSpPr>
        <p:spPr>
          <a:xfrm>
            <a:off x="685800" y="2860000"/>
            <a:ext cx="6593700" cy="193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/>
              <a:t>Soy Pablo Viollier</a:t>
            </a:r>
            <a:endParaRPr b="1" sz="3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Me pueden encontrar en @pabloviollier o en pablo@derechosdigitales.org</a:t>
            </a:r>
            <a:endParaRPr b="1" sz="3600"/>
          </a:p>
        </p:txBody>
      </p:sp>
      <p:sp>
        <p:nvSpPr>
          <p:cNvPr id="64" name="Google Shape;64;p13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5" name="Google Shape;6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85703" y="101025"/>
            <a:ext cx="1215225" cy="1269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1" name="Google Shape;7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2138" y="1376363"/>
            <a:ext cx="5419725" cy="2390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/>
          <p:nvPr>
            <p:ph idx="1" type="body"/>
          </p:nvPr>
        </p:nvSpPr>
        <p:spPr>
          <a:xfrm>
            <a:off x="923575" y="872550"/>
            <a:ext cx="6864600" cy="337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cutt.ly/sociedaddigital</a:t>
            </a:r>
            <a:endParaRPr b="1" sz="38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7" name="Google Shape;77;p15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>
            <p:ph idx="4294967295" type="ctrTitle"/>
          </p:nvPr>
        </p:nvSpPr>
        <p:spPr>
          <a:xfrm>
            <a:off x="685800" y="2269150"/>
            <a:ext cx="4977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rgbClr val="FFB600"/>
                </a:solidFill>
              </a:rPr>
              <a:t>¿Qué ha cambiado?</a:t>
            </a:r>
            <a:r>
              <a:rPr lang="en" sz="7200">
                <a:solidFill>
                  <a:srgbClr val="FFB600"/>
                </a:solidFill>
              </a:rPr>
              <a:t> </a:t>
            </a:r>
            <a:endParaRPr sz="7200">
              <a:solidFill>
                <a:srgbClr val="FFB600"/>
              </a:solidFill>
            </a:endParaRPr>
          </a:p>
        </p:txBody>
      </p:sp>
      <p:sp>
        <p:nvSpPr>
          <p:cNvPr id="83" name="Google Shape;83;p16"/>
          <p:cNvSpPr txBox="1"/>
          <p:nvPr>
            <p:ph idx="4294967295" type="subTitle"/>
          </p:nvPr>
        </p:nvSpPr>
        <p:spPr>
          <a:xfrm>
            <a:off x="685800" y="3411555"/>
            <a:ext cx="4977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Además del fin del mundo</a:t>
            </a:r>
            <a:endParaRPr/>
          </a:p>
        </p:txBody>
      </p:sp>
      <p:sp>
        <p:nvSpPr>
          <p:cNvPr id="84" name="Google Shape;84;p16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5" name="Google Shape;8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8500" y="572475"/>
            <a:ext cx="2970300" cy="267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/>
          <p:nvPr>
            <p:ph type="title"/>
          </p:nvPr>
        </p:nvSpPr>
        <p:spPr>
          <a:xfrm>
            <a:off x="891375" y="657050"/>
            <a:ext cx="38712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Rol del </a:t>
            </a:r>
            <a:r>
              <a:rPr lang="en" sz="3600">
                <a:solidFill>
                  <a:srgbClr val="FFB600"/>
                </a:solidFill>
              </a:rPr>
              <a:t>ciberespacio</a:t>
            </a:r>
            <a:endParaRPr sz="3600">
              <a:solidFill>
                <a:srgbClr val="FFB600"/>
              </a:solidFill>
            </a:endParaRPr>
          </a:p>
        </p:txBody>
      </p:sp>
      <p:sp>
        <p:nvSpPr>
          <p:cNvPr id="91" name="Google Shape;91;p17"/>
          <p:cNvSpPr txBox="1"/>
          <p:nvPr>
            <p:ph idx="1" type="body"/>
          </p:nvPr>
        </p:nvSpPr>
        <p:spPr>
          <a:xfrm>
            <a:off x="606225" y="1923000"/>
            <a:ext cx="47058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●"/>
            </a:pPr>
            <a:r>
              <a:rPr lang="en" sz="2000">
                <a:solidFill>
                  <a:schemeClr val="dk2"/>
                </a:solidFill>
              </a:rPr>
              <a:t>Nuestras interacciones más cotidianas se producen en el ciberespacio.</a:t>
            </a:r>
            <a:endParaRPr sz="2000">
              <a:solidFill>
                <a:schemeClr val="dk2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>
                <a:solidFill>
                  <a:schemeClr val="dk2"/>
                </a:solidFill>
              </a:rPr>
              <a:t>Acceso a internet como condición necesaria para el ejercicio de ciertos derechos.</a:t>
            </a:r>
            <a:endParaRPr sz="2000">
              <a:solidFill>
                <a:schemeClr val="dk2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>
                <a:solidFill>
                  <a:schemeClr val="dk2"/>
                </a:solidFill>
              </a:rPr>
              <a:t>A mayor </a:t>
            </a:r>
            <a:r>
              <a:rPr b="1" lang="en" sz="20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dependencia</a:t>
            </a:r>
            <a:r>
              <a:rPr lang="en" sz="2000">
                <a:solidFill>
                  <a:schemeClr val="dk2"/>
                </a:solidFill>
              </a:rPr>
              <a:t>, mayor vulnerabilidad</a:t>
            </a:r>
            <a:endParaRPr sz="1600"/>
          </a:p>
        </p:txBody>
      </p:sp>
      <p:sp>
        <p:nvSpPr>
          <p:cNvPr id="92" name="Google Shape;92;p17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8225" y="657052"/>
            <a:ext cx="2956175" cy="2849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/>
          <p:nvPr>
            <p:ph type="title"/>
          </p:nvPr>
        </p:nvSpPr>
        <p:spPr>
          <a:xfrm>
            <a:off x="891375" y="657050"/>
            <a:ext cx="38712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B600"/>
                </a:solidFill>
              </a:rPr>
              <a:t>Desafios</a:t>
            </a:r>
            <a:endParaRPr sz="3600">
              <a:solidFill>
                <a:srgbClr val="FFB600"/>
              </a:solidFill>
            </a:endParaRPr>
          </a:p>
        </p:txBody>
      </p:sp>
      <p:sp>
        <p:nvSpPr>
          <p:cNvPr id="99" name="Google Shape;99;p18"/>
          <p:cNvSpPr txBox="1"/>
          <p:nvPr>
            <p:ph idx="1" type="body"/>
          </p:nvPr>
        </p:nvSpPr>
        <p:spPr>
          <a:xfrm>
            <a:off x="606225" y="1563825"/>
            <a:ext cx="4953000" cy="328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600"/>
              </a:spcBef>
              <a:spcAft>
                <a:spcPts val="0"/>
              </a:spcAft>
              <a:buSzPts val="2200"/>
              <a:buChar char="●"/>
            </a:pPr>
            <a:r>
              <a:rPr lang="en" sz="2200">
                <a:solidFill>
                  <a:schemeClr val="dk2"/>
                </a:solidFill>
              </a:rPr>
              <a:t>Reducir la brecha digital.</a:t>
            </a:r>
            <a:endParaRPr sz="2200">
              <a:solidFill>
                <a:schemeClr val="dk2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>
                <a:solidFill>
                  <a:schemeClr val="dk2"/>
                </a:solidFill>
              </a:rPr>
              <a:t>Acceso pleno a internet en su conjunto (neutralidad de la red).</a:t>
            </a:r>
            <a:endParaRPr sz="2200">
              <a:solidFill>
                <a:schemeClr val="dk2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>
                <a:solidFill>
                  <a:schemeClr val="dk2"/>
                </a:solidFill>
              </a:rPr>
              <a:t>Ciberseguridad.</a:t>
            </a:r>
            <a:endParaRPr sz="2200">
              <a:solidFill>
                <a:schemeClr val="dk2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>
                <a:solidFill>
                  <a:schemeClr val="dk2"/>
                </a:solidFill>
              </a:rPr>
              <a:t>Acceso a la cultura, el patrimonio y los avances de la ciencia.</a:t>
            </a:r>
            <a:endParaRPr sz="2200">
              <a:solidFill>
                <a:schemeClr val="dk2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>
                <a:solidFill>
                  <a:schemeClr val="dk2"/>
                </a:solidFill>
              </a:rPr>
              <a:t>Violencia y acoso en línea.</a:t>
            </a:r>
            <a:endParaRPr sz="2200"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2"/>
              </a:solidFill>
            </a:endParaRPr>
          </a:p>
        </p:txBody>
      </p:sp>
      <p:sp>
        <p:nvSpPr>
          <p:cNvPr id="100" name="Google Shape;100;p18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1" name="Google Shape;101;p18"/>
          <p:cNvPicPr preferRelativeResize="0"/>
          <p:nvPr/>
        </p:nvPicPr>
        <p:blipFill rotWithShape="1">
          <a:blip r:embed="rId3">
            <a:alphaModFix/>
          </a:blip>
          <a:srcRect b="-10375" l="-10375" r="0" t="0"/>
          <a:stretch/>
        </p:blipFill>
        <p:spPr>
          <a:xfrm>
            <a:off x="4863325" y="657050"/>
            <a:ext cx="3741075" cy="3288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/>
          <p:nvPr>
            <p:ph idx="4294967295" type="ctrTitle"/>
          </p:nvPr>
        </p:nvSpPr>
        <p:spPr>
          <a:xfrm>
            <a:off x="685800" y="2269150"/>
            <a:ext cx="4977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rgbClr val="FFB600"/>
                </a:solidFill>
              </a:rPr>
              <a:t>¿Qué vamos a entender por internet?</a:t>
            </a:r>
            <a:r>
              <a:rPr lang="en" sz="7200">
                <a:solidFill>
                  <a:srgbClr val="FFB600"/>
                </a:solidFill>
              </a:rPr>
              <a:t> </a:t>
            </a:r>
            <a:endParaRPr sz="7200">
              <a:solidFill>
                <a:srgbClr val="FFB600"/>
              </a:solidFill>
            </a:endParaRPr>
          </a:p>
        </p:txBody>
      </p:sp>
      <p:sp>
        <p:nvSpPr>
          <p:cNvPr id="107" name="Google Shape;107;p19"/>
          <p:cNvSpPr txBox="1"/>
          <p:nvPr>
            <p:ph idx="4294967295" type="subTitle"/>
          </p:nvPr>
        </p:nvSpPr>
        <p:spPr>
          <a:xfrm>
            <a:off x="685800" y="3411555"/>
            <a:ext cx="4977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Algo más que un lugar para ver memes</a:t>
            </a:r>
            <a:endParaRPr/>
          </a:p>
        </p:txBody>
      </p:sp>
      <p:sp>
        <p:nvSpPr>
          <p:cNvPr id="108" name="Google Shape;108;p19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9" name="Google Shape;10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3400" y="583600"/>
            <a:ext cx="2438400" cy="243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0"/>
          <p:cNvSpPr txBox="1"/>
          <p:nvPr>
            <p:ph type="title"/>
          </p:nvPr>
        </p:nvSpPr>
        <p:spPr>
          <a:xfrm>
            <a:off x="891375" y="657050"/>
            <a:ext cx="38712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Servicio </a:t>
            </a:r>
            <a:r>
              <a:rPr lang="en" sz="3600">
                <a:solidFill>
                  <a:srgbClr val="FFB600"/>
                </a:solidFill>
              </a:rPr>
              <a:t>público</a:t>
            </a:r>
            <a:endParaRPr sz="3600">
              <a:solidFill>
                <a:srgbClr val="FFB600"/>
              </a:solidFill>
            </a:endParaRPr>
          </a:p>
        </p:txBody>
      </p:sp>
      <p:sp>
        <p:nvSpPr>
          <p:cNvPr id="115" name="Google Shape;115;p20"/>
          <p:cNvSpPr txBox="1"/>
          <p:nvPr>
            <p:ph idx="1" type="body"/>
          </p:nvPr>
        </p:nvSpPr>
        <p:spPr>
          <a:xfrm>
            <a:off x="606225" y="1355175"/>
            <a:ext cx="5307300" cy="342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600"/>
              </a:spcBef>
              <a:spcAft>
                <a:spcPts val="0"/>
              </a:spcAft>
              <a:buSzPts val="1900"/>
              <a:buChar char="●"/>
            </a:pPr>
            <a:r>
              <a:rPr lang="en" sz="1900">
                <a:solidFill>
                  <a:schemeClr val="dk2"/>
                </a:solidFill>
              </a:rPr>
              <a:t>Actividades esenciales para el desarrollo de la persona humana</a:t>
            </a:r>
            <a:endParaRPr sz="1900">
              <a:solidFill>
                <a:schemeClr val="dk2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>
                <a:solidFill>
                  <a:schemeClr val="dk2"/>
                </a:solidFill>
              </a:rPr>
              <a:t>Cumplimiento de ciertos principios:</a:t>
            </a:r>
            <a:endParaRPr sz="1900">
              <a:solidFill>
                <a:schemeClr val="dk2"/>
              </a:solidFill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" sz="1900">
                <a:solidFill>
                  <a:schemeClr val="dk2"/>
                </a:solidFill>
              </a:rPr>
              <a:t>Universalidad.</a:t>
            </a:r>
            <a:endParaRPr sz="1900">
              <a:solidFill>
                <a:schemeClr val="dk2"/>
              </a:solidFill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" sz="1900">
                <a:solidFill>
                  <a:schemeClr val="dk2"/>
                </a:solidFill>
              </a:rPr>
              <a:t>Continuidad (no interrupción).</a:t>
            </a:r>
            <a:endParaRPr sz="1900">
              <a:solidFill>
                <a:schemeClr val="dk2"/>
              </a:solidFill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" sz="1900">
                <a:solidFill>
                  <a:schemeClr val="dk2"/>
                </a:solidFill>
              </a:rPr>
              <a:t>Regularidad (calidad).</a:t>
            </a:r>
            <a:endParaRPr sz="1900">
              <a:solidFill>
                <a:schemeClr val="dk2"/>
              </a:solidFill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" sz="1900">
                <a:solidFill>
                  <a:schemeClr val="dk2"/>
                </a:solidFill>
              </a:rPr>
              <a:t>No discriminación.</a:t>
            </a:r>
            <a:endParaRPr sz="1900">
              <a:solidFill>
                <a:schemeClr val="dk2"/>
              </a:solidFill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" sz="1900">
                <a:solidFill>
                  <a:schemeClr val="dk2"/>
                </a:solidFill>
              </a:rPr>
              <a:t>Precio asequible.</a:t>
            </a:r>
            <a:endParaRPr sz="1900">
              <a:solidFill>
                <a:schemeClr val="dk2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>
                <a:solidFill>
                  <a:schemeClr val="dk2"/>
                </a:solidFill>
              </a:rPr>
              <a:t>Aplica a particulares, aunque no sean parte de la administración.</a:t>
            </a:r>
            <a:endParaRPr sz="1900"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2"/>
              </a:solidFill>
            </a:endParaRPr>
          </a:p>
        </p:txBody>
      </p:sp>
      <p:sp>
        <p:nvSpPr>
          <p:cNvPr id="116" name="Google Shape;116;p20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7" name="Google Shape;11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13475" y="657050"/>
            <a:ext cx="2690924" cy="2690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1"/>
          <p:cNvSpPr txBox="1"/>
          <p:nvPr>
            <p:ph idx="1" type="body"/>
          </p:nvPr>
        </p:nvSpPr>
        <p:spPr>
          <a:xfrm>
            <a:off x="373950" y="636875"/>
            <a:ext cx="8396100" cy="412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i="0" lang="en" sz="1800"/>
              <a:t>Art. 3 letra b) Ley Ley 18.168. Para los efectos de esta ley los servicios de telecomunicaciones se clasificarán en la siguiente forma:</a:t>
            </a:r>
            <a:endParaRPr i="0" sz="18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i="0" sz="18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i="0" lang="en" sz="1800"/>
              <a:t>b) Servicios públicos de telecomunicaciones, destinados a satisfacer las necesidades de telecomunicaciones de la comunidad en general. Estos deberán estar diseñados para interconectarse con otros servicios públicos de telecomunicaciones. </a:t>
            </a:r>
            <a:r>
              <a:rPr b="1" i="0" lang="en" sz="1800">
                <a:latin typeface="Raleway"/>
                <a:ea typeface="Raleway"/>
                <a:cs typeface="Raleway"/>
                <a:sym typeface="Raleway"/>
              </a:rPr>
              <a:t>Dentro de estos servicios se incluye el acceso a Internet</a:t>
            </a:r>
            <a:r>
              <a:rPr i="0" lang="en" sz="1800"/>
              <a:t>.</a:t>
            </a:r>
            <a:endParaRPr i="0" sz="18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i="0" sz="18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i="0" lang="en" sz="1800"/>
              <a:t>Boletín 10.999-15</a:t>
            </a:r>
            <a:endParaRPr i="0" sz="1800"/>
          </a:p>
        </p:txBody>
      </p:sp>
      <p:sp>
        <p:nvSpPr>
          <p:cNvPr id="123" name="Google Shape;123;p21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/>
          <p:nvPr>
            <p:ph type="title"/>
          </p:nvPr>
        </p:nvSpPr>
        <p:spPr>
          <a:xfrm>
            <a:off x="891375" y="657050"/>
            <a:ext cx="42282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</a:rPr>
              <a:t>Infraestructura</a:t>
            </a:r>
            <a:r>
              <a:rPr lang="en" sz="3600">
                <a:solidFill>
                  <a:srgbClr val="FFB600"/>
                </a:solidFill>
              </a:rPr>
              <a:t> crítica</a:t>
            </a:r>
            <a:endParaRPr sz="3600"/>
          </a:p>
        </p:txBody>
      </p:sp>
      <p:sp>
        <p:nvSpPr>
          <p:cNvPr id="129" name="Google Shape;129;p22"/>
          <p:cNvSpPr txBox="1"/>
          <p:nvPr>
            <p:ph idx="1" type="body"/>
          </p:nvPr>
        </p:nvSpPr>
        <p:spPr>
          <a:xfrm>
            <a:off x="523875" y="1838775"/>
            <a:ext cx="5072100" cy="282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" sz="1600">
                <a:solidFill>
                  <a:schemeClr val="dk2"/>
                </a:solidFill>
              </a:rPr>
              <a:t>Objetivos de la PNCS:</a:t>
            </a:r>
            <a:endParaRPr sz="1600">
              <a:solidFill>
                <a:schemeClr val="dk2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>
                <a:solidFill>
                  <a:schemeClr val="dk2"/>
                </a:solidFill>
              </a:rPr>
              <a:t>Asegurar continuidad del servicio</a:t>
            </a:r>
            <a:endParaRPr sz="1600">
              <a:solidFill>
                <a:schemeClr val="dk2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>
                <a:solidFill>
                  <a:schemeClr val="dk2"/>
                </a:solidFill>
              </a:rPr>
              <a:t>Resiliencia de la red</a:t>
            </a:r>
            <a:endParaRPr sz="1600">
              <a:solidFill>
                <a:schemeClr val="dk2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>
                <a:solidFill>
                  <a:schemeClr val="dk2"/>
                </a:solidFill>
              </a:rPr>
              <a:t>Redundancia de las instalaciones físicas..</a:t>
            </a:r>
            <a:endParaRPr sz="1600">
              <a:solidFill>
                <a:schemeClr val="dk2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>
                <a:solidFill>
                  <a:schemeClr val="dk2"/>
                </a:solidFill>
              </a:rPr>
              <a:t>En materia de telecomunicaciones: Decreto 60, 2019 MITT</a:t>
            </a:r>
            <a:endParaRPr sz="1600">
              <a:solidFill>
                <a:schemeClr val="dk2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>
                <a:solidFill>
                  <a:schemeClr val="dk2"/>
                </a:solidFill>
              </a:rPr>
              <a:t>Pendiente: cuerpo jurídico que identifique, jerarquice y priorice la infraestructura crítica desde un punto de vista no sectorial.</a:t>
            </a:r>
            <a:endParaRPr sz="16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</a:rPr>
              <a:t>.</a:t>
            </a:r>
            <a:endParaRPr sz="1600"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2"/>
              </a:solidFill>
            </a:endParaRPr>
          </a:p>
        </p:txBody>
      </p:sp>
      <p:sp>
        <p:nvSpPr>
          <p:cNvPr id="130" name="Google Shape;130;p22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1" name="Google Shape;13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7350" y="657050"/>
            <a:ext cx="3187050" cy="317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3"/>
          <p:cNvSpPr txBox="1"/>
          <p:nvPr>
            <p:ph type="title"/>
          </p:nvPr>
        </p:nvSpPr>
        <p:spPr>
          <a:xfrm>
            <a:off x="891375" y="657050"/>
            <a:ext cx="3871200" cy="12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Derecho</a:t>
            </a:r>
            <a:r>
              <a:rPr lang="en" sz="3600"/>
              <a:t> </a:t>
            </a:r>
            <a:r>
              <a:rPr lang="en" sz="3600">
                <a:solidFill>
                  <a:srgbClr val="FFB600"/>
                </a:solidFill>
              </a:rPr>
              <a:t>fundamental</a:t>
            </a:r>
            <a:endParaRPr sz="3600"/>
          </a:p>
        </p:txBody>
      </p:sp>
      <p:sp>
        <p:nvSpPr>
          <p:cNvPr id="137" name="Google Shape;137;p23"/>
          <p:cNvSpPr txBox="1"/>
          <p:nvPr>
            <p:ph idx="1" type="body"/>
          </p:nvPr>
        </p:nvSpPr>
        <p:spPr>
          <a:xfrm>
            <a:off x="606375" y="1801025"/>
            <a:ext cx="46029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●"/>
            </a:pPr>
            <a:r>
              <a:rPr lang="en" sz="2000">
                <a:solidFill>
                  <a:schemeClr val="dk2"/>
                </a:solidFill>
              </a:rPr>
              <a:t>Derechos programáticos / derechos exigibles</a:t>
            </a:r>
            <a:endParaRPr sz="2000">
              <a:solidFill>
                <a:schemeClr val="dk2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>
                <a:solidFill>
                  <a:schemeClr val="dk2"/>
                </a:solidFill>
              </a:rPr>
              <a:t>¿Qué calidad de conexión satisface el estándar?</a:t>
            </a:r>
            <a:endParaRPr sz="2000">
              <a:solidFill>
                <a:schemeClr val="dk2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>
                <a:solidFill>
                  <a:schemeClr val="dk2"/>
                </a:solidFill>
              </a:rPr>
              <a:t>¿Debe el estado garantizar un mínimo de conexión a la población?</a:t>
            </a:r>
            <a:endParaRPr sz="2000"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2"/>
              </a:solidFill>
            </a:endParaRPr>
          </a:p>
        </p:txBody>
      </p:sp>
      <p:sp>
        <p:nvSpPr>
          <p:cNvPr id="138" name="Google Shape;138;p23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9" name="Google Shape;13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09275" y="657050"/>
            <a:ext cx="3395126" cy="339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/>
          <p:nvPr>
            <p:ph idx="1" type="body"/>
          </p:nvPr>
        </p:nvSpPr>
        <p:spPr>
          <a:xfrm>
            <a:off x="373950" y="636875"/>
            <a:ext cx="8396100" cy="412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i="0" lang="en" sz="2000"/>
              <a:t>Agrégase al artículo 19 el siguiente ordinal 27º, nuevo: </a:t>
            </a:r>
            <a:endParaRPr i="0"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i="0"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i="0" lang="en" sz="2000"/>
              <a:t>“27º.- El derecho al acceso a Internet y la especial protección de la vida privada en ambientes digitales. En consecuencia, el Estado </a:t>
            </a:r>
            <a:r>
              <a:rPr b="1" i="0" lang="en" sz="2000">
                <a:latin typeface="Raleway"/>
                <a:ea typeface="Raleway"/>
                <a:cs typeface="Raleway"/>
                <a:sym typeface="Raleway"/>
              </a:rPr>
              <a:t>promoverá el acceso libre e igualitario</a:t>
            </a:r>
            <a:r>
              <a:rPr i="0" lang="en" sz="2000"/>
              <a:t> a la red pública y no podrá suspender ni entorpecer la capacidad de cualquier persona de acceder y utilizar los contenidos ofrecidos a través de ésta</a:t>
            </a:r>
            <a:endParaRPr i="0"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i="0"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i="0" lang="en" sz="2000"/>
              <a:t>Boletín 11037-07</a:t>
            </a:r>
            <a:endParaRPr i="0" sz="2000"/>
          </a:p>
        </p:txBody>
      </p:sp>
      <p:sp>
        <p:nvSpPr>
          <p:cNvPr id="145" name="Google Shape;145;p24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5"/>
          <p:cNvSpPr txBox="1"/>
          <p:nvPr>
            <p:ph idx="4294967295" type="ctrTitle"/>
          </p:nvPr>
        </p:nvSpPr>
        <p:spPr>
          <a:xfrm>
            <a:off x="685800" y="2269150"/>
            <a:ext cx="4977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rgbClr val="FFB600"/>
                </a:solidFill>
              </a:rPr>
              <a:t>En otras latitudes</a:t>
            </a:r>
            <a:r>
              <a:rPr lang="en" sz="7200">
                <a:solidFill>
                  <a:srgbClr val="FFB600"/>
                </a:solidFill>
              </a:rPr>
              <a:t> </a:t>
            </a:r>
            <a:endParaRPr sz="7200">
              <a:solidFill>
                <a:srgbClr val="FFB600"/>
              </a:solidFill>
            </a:endParaRPr>
          </a:p>
        </p:txBody>
      </p:sp>
      <p:sp>
        <p:nvSpPr>
          <p:cNvPr id="151" name="Google Shape;151;p25"/>
          <p:cNvSpPr txBox="1"/>
          <p:nvPr>
            <p:ph idx="4294967295" type="subTitle"/>
          </p:nvPr>
        </p:nvSpPr>
        <p:spPr>
          <a:xfrm>
            <a:off x="685800" y="3411555"/>
            <a:ext cx="4977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Cómo otros países garantizan el derecho a internet</a:t>
            </a:r>
            <a:endParaRPr/>
          </a:p>
        </p:txBody>
      </p:sp>
      <p:sp>
        <p:nvSpPr>
          <p:cNvPr id="152" name="Google Shape;152;p25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53" name="Google Shape;15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3400" y="622450"/>
            <a:ext cx="2940999" cy="31037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"/>
          <p:cNvSpPr txBox="1"/>
          <p:nvPr>
            <p:ph idx="1" type="body"/>
          </p:nvPr>
        </p:nvSpPr>
        <p:spPr>
          <a:xfrm>
            <a:off x="373950" y="636875"/>
            <a:ext cx="8396100" cy="412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i="0" lang="en" sz="1900">
                <a:latin typeface="Raleway"/>
                <a:ea typeface="Raleway"/>
                <a:cs typeface="Raleway"/>
                <a:sym typeface="Raleway"/>
              </a:rPr>
              <a:t>Estonia </a:t>
            </a:r>
            <a:endParaRPr b="1" i="0" sz="19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i="0" sz="19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i="0" lang="en" sz="1900"/>
              <a:t>Artículo 5.  El conjunto de servicios de telecomunicaciones especificados en esta subsección incluyen: </a:t>
            </a:r>
            <a:endParaRPr i="0" sz="19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i="0" sz="19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i="0" lang="en" sz="1900"/>
              <a:t>2) Servicio de internet, el que deberá estar disponible universalmente a todos los suscriptores, sin importar su ubicación geográfica y a un precio uniforme.</a:t>
            </a:r>
            <a:endParaRPr i="0" sz="19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i="0" sz="19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i="0" lang="en" sz="1900"/>
              <a:t>Ley de telecomunicaciones, modificada el año 2000.</a:t>
            </a:r>
            <a:r>
              <a:rPr i="0" lang="en" sz="2000"/>
              <a:t> </a:t>
            </a:r>
            <a:endParaRPr i="0" sz="2000"/>
          </a:p>
        </p:txBody>
      </p:sp>
      <p:sp>
        <p:nvSpPr>
          <p:cNvPr id="159" name="Google Shape;159;p26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7"/>
          <p:cNvSpPr txBox="1"/>
          <p:nvPr>
            <p:ph idx="1" type="body"/>
          </p:nvPr>
        </p:nvSpPr>
        <p:spPr>
          <a:xfrm>
            <a:off x="373950" y="636875"/>
            <a:ext cx="8396100" cy="412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i="0" lang="en" sz="2000">
                <a:latin typeface="Raleway"/>
                <a:ea typeface="Raleway"/>
                <a:cs typeface="Raleway"/>
                <a:sym typeface="Raleway"/>
              </a:rPr>
              <a:t>Grecia</a:t>
            </a:r>
            <a:endParaRPr b="1" i="0"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i="0"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i="0" lang="en" sz="2000"/>
              <a:t>Artículo 5A, inciso 2. Toda persona tiene el derecho a participar en la sociedad de la información. La facilitación de la información transmitida electrónicamente, así como la producción, intercambio y transmisión de la misma constituyen un deber del estado, teniendo en consideración las garantías establecidas en los artículo 9, 9A y 19.</a:t>
            </a:r>
            <a:endParaRPr i="0"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i="0"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i="0" lang="en" sz="2000"/>
              <a:t>Constitución, modificada el año 2001 </a:t>
            </a:r>
            <a:endParaRPr i="0" sz="2000"/>
          </a:p>
        </p:txBody>
      </p:sp>
      <p:sp>
        <p:nvSpPr>
          <p:cNvPr id="165" name="Google Shape;165;p27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8"/>
          <p:cNvSpPr txBox="1"/>
          <p:nvPr>
            <p:ph idx="1" type="body"/>
          </p:nvPr>
        </p:nvSpPr>
        <p:spPr>
          <a:xfrm>
            <a:off x="373950" y="636875"/>
            <a:ext cx="8396100" cy="412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i="0" lang="en" sz="1600">
                <a:latin typeface="Raleway"/>
                <a:ea typeface="Raleway"/>
                <a:cs typeface="Raleway"/>
                <a:sym typeface="Raleway"/>
              </a:rPr>
              <a:t>Unión Europea</a:t>
            </a:r>
            <a:endParaRPr b="1" i="0" sz="16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i="0"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i="0" lang="en" sz="1600"/>
              <a:t>Artículo 4. </a:t>
            </a:r>
            <a:r>
              <a:rPr i="0" lang="en" sz="1600"/>
              <a:t>Los Estados miembros </a:t>
            </a:r>
            <a:r>
              <a:rPr b="1" i="0" lang="en" sz="1600">
                <a:latin typeface="Raleway"/>
                <a:ea typeface="Raleway"/>
                <a:cs typeface="Raleway"/>
                <a:sym typeface="Raleway"/>
              </a:rPr>
              <a:t>garantizarán </a:t>
            </a:r>
            <a:r>
              <a:rPr i="0" lang="en" sz="1600"/>
              <a:t>que todas las solicitudes de conexión en una ubicación fija a una red pública de comunicaciones sean atendidas por al menos una empresa </a:t>
            </a:r>
            <a:endParaRPr i="0"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i="0" lang="en" sz="1600"/>
              <a:t>2. La conexión proporcionada será capaz de soportar comunicaciones de voz, facsímil y datos a velocidades de datos que sean suficientes para </a:t>
            </a:r>
            <a:r>
              <a:rPr b="1" i="0" lang="en" sz="1600">
                <a:latin typeface="Raleway"/>
                <a:ea typeface="Raleway"/>
                <a:cs typeface="Raleway"/>
                <a:sym typeface="Raleway"/>
              </a:rPr>
              <a:t>permitir el acceso funcional a Internet</a:t>
            </a:r>
            <a:r>
              <a:rPr i="0" lang="en" sz="1600"/>
              <a:t>, teniendo en cuenta las tecnologías predominantes utilizadas por la mayoría de los suscriptores y la viabilidad tecnológica ... ''</a:t>
            </a:r>
            <a:endParaRPr i="0"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i="0"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i="0" lang="en" sz="1600"/>
              <a:t>Directiva 2002/22/EC, modificada el 2009</a:t>
            </a:r>
            <a:endParaRPr i="0" sz="1600"/>
          </a:p>
        </p:txBody>
      </p:sp>
      <p:sp>
        <p:nvSpPr>
          <p:cNvPr id="171" name="Google Shape;171;p28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9"/>
          <p:cNvSpPr txBox="1"/>
          <p:nvPr>
            <p:ph idx="1" type="body"/>
          </p:nvPr>
        </p:nvSpPr>
        <p:spPr>
          <a:xfrm>
            <a:off x="373950" y="636875"/>
            <a:ext cx="8396100" cy="412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i="0" lang="en" sz="1600">
                <a:latin typeface="Raleway"/>
                <a:ea typeface="Raleway"/>
                <a:cs typeface="Raleway"/>
                <a:sym typeface="Raleway"/>
              </a:rPr>
              <a:t>Francia</a:t>
            </a:r>
            <a:endParaRPr b="1" i="0" sz="16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i="0"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i="0" lang="en" sz="1600"/>
              <a:t>'Dado el desarrollo generalizado de los servicios públicos de comunicación en línea y la importancia de estos últimos para la participación en la democracia y la expresión de ideas y opiniones', la libre comunicación de ideas y opiniones consagrada en la Declaración de los Derechos del Hombre y del Ciudadano de 1789 implica la libertad para acceder a dichos servicios.</a:t>
            </a:r>
            <a:endParaRPr i="0"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i="0"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i="0" lang="en" sz="1600"/>
              <a:t>Conseil Constitutionnel, 10 de junio de 2009</a:t>
            </a:r>
            <a:endParaRPr i="0" sz="1600"/>
          </a:p>
        </p:txBody>
      </p:sp>
      <p:sp>
        <p:nvSpPr>
          <p:cNvPr id="177" name="Google Shape;177;p29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0"/>
          <p:cNvSpPr txBox="1"/>
          <p:nvPr>
            <p:ph idx="1" type="body"/>
          </p:nvPr>
        </p:nvSpPr>
        <p:spPr>
          <a:xfrm>
            <a:off x="373950" y="636875"/>
            <a:ext cx="8396100" cy="412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i="0" lang="en" sz="1600">
                <a:latin typeface="Raleway"/>
                <a:ea typeface="Raleway"/>
                <a:cs typeface="Raleway"/>
                <a:sym typeface="Raleway"/>
              </a:rPr>
              <a:t>Finlandia</a:t>
            </a:r>
            <a:endParaRPr b="1" i="0" sz="16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i="0"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i="0" lang="en" sz="1600"/>
              <a:t>Sección 60 C. Las empresas definidas como proveedoras de servicios universales deben ser capaces de entregar a cada residente permanente y oficina de negocios un acceso a precio razonable y de alta calidad, con una conexión mínima de 1 Mbit/s de velocidad de bajada</a:t>
            </a:r>
            <a:endParaRPr i="0"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i="0"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i="0" lang="en" sz="1600"/>
              <a:t>Ley de mercado de las comunicaciones, modifica el año 2010</a:t>
            </a:r>
            <a:endParaRPr i="0" sz="1600"/>
          </a:p>
        </p:txBody>
      </p:sp>
      <p:sp>
        <p:nvSpPr>
          <p:cNvPr id="183" name="Google Shape;183;p30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1"/>
          <p:cNvSpPr txBox="1"/>
          <p:nvPr>
            <p:ph idx="1" type="body"/>
          </p:nvPr>
        </p:nvSpPr>
        <p:spPr>
          <a:xfrm>
            <a:off x="373950" y="636875"/>
            <a:ext cx="8396100" cy="412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i="0" lang="en" sz="1600">
                <a:latin typeface="Raleway"/>
                <a:ea typeface="Raleway"/>
                <a:cs typeface="Raleway"/>
                <a:sym typeface="Raleway"/>
              </a:rPr>
              <a:t>España</a:t>
            </a:r>
            <a:endParaRPr b="1" i="0" sz="16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i="0"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i="0" lang="en" sz="1600"/>
              <a:t>La conexión a la red pública de comunicaciones con capacidad de acceso funcional a Internet, garantizada por el servicio universal de telecomunicaciones, deberá permitir comunicaciones de datos en banda ancha a una velocidad en sentido descendente de 1Mbit por segundo. Dicha conexión podrá ser provista a través de cualquier tecnología.</a:t>
            </a:r>
            <a:endParaRPr i="0"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i="0"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i="0" lang="en" sz="1600"/>
              <a:t>Ley 2/2011, de 4 de marzo, de Economía Sostenible.</a:t>
            </a:r>
            <a:endParaRPr i="0" sz="1600"/>
          </a:p>
        </p:txBody>
      </p:sp>
      <p:sp>
        <p:nvSpPr>
          <p:cNvPr id="189" name="Google Shape;189;p31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2"/>
          <p:cNvSpPr txBox="1"/>
          <p:nvPr>
            <p:ph idx="12" type="sldNum"/>
          </p:nvPr>
        </p:nvSpPr>
        <p:spPr>
          <a:xfrm>
            <a:off x="8604400" y="4590300"/>
            <a:ext cx="539700" cy="55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5" name="Google Shape;195;p32"/>
          <p:cNvSpPr txBox="1"/>
          <p:nvPr>
            <p:ph idx="4294967295" type="ctrTitle"/>
          </p:nvPr>
        </p:nvSpPr>
        <p:spPr>
          <a:xfrm>
            <a:off x="685800" y="1507150"/>
            <a:ext cx="65937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B600"/>
                </a:solidFill>
              </a:rPr>
              <a:t>Gracias</a:t>
            </a:r>
            <a:r>
              <a:rPr lang="en" sz="9600">
                <a:solidFill>
                  <a:srgbClr val="FFB600"/>
                </a:solidFill>
              </a:rPr>
              <a:t>!</a:t>
            </a:r>
            <a:endParaRPr sz="9600">
              <a:solidFill>
                <a:srgbClr val="FFB600"/>
              </a:solidFill>
            </a:endParaRPr>
          </a:p>
        </p:txBody>
      </p:sp>
      <p:sp>
        <p:nvSpPr>
          <p:cNvPr id="196" name="Google Shape;196;p32"/>
          <p:cNvSpPr txBox="1"/>
          <p:nvPr>
            <p:ph idx="4294967295" type="subTitle"/>
          </p:nvPr>
        </p:nvSpPr>
        <p:spPr>
          <a:xfrm>
            <a:off x="685800" y="2860000"/>
            <a:ext cx="6593700" cy="193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/>
              <a:t>Preguntas?</a:t>
            </a:r>
            <a:endParaRPr b="1" sz="3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2"/>
                </a:solidFill>
              </a:rPr>
              <a:t>Me pueden encontrar en @pabloviollier o en pablo@derechosdigitales.org</a:t>
            </a:r>
            <a:endParaRPr b="1" sz="3600"/>
          </a:p>
        </p:txBody>
      </p:sp>
      <p:pic>
        <p:nvPicPr>
          <p:cNvPr id="197" name="Google Shape;19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9500" y="4153425"/>
            <a:ext cx="1248625" cy="43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livi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